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367" r:id="rId6"/>
    <p:sldId id="277" r:id="rId7"/>
    <p:sldId id="368" r:id="rId8"/>
    <p:sldId id="372" r:id="rId9"/>
    <p:sldId id="369" r:id="rId10"/>
    <p:sldId id="373" r:id="rId11"/>
    <p:sldId id="381" r:id="rId12"/>
    <p:sldId id="371" r:id="rId13"/>
    <p:sldId id="370" r:id="rId14"/>
    <p:sldId id="374" r:id="rId15"/>
    <p:sldId id="366" r:id="rId16"/>
    <p:sldId id="273" r:id="rId17"/>
    <p:sldId id="375" r:id="rId18"/>
    <p:sldId id="362" r:id="rId19"/>
    <p:sldId id="376" r:id="rId20"/>
    <p:sldId id="377" r:id="rId21"/>
    <p:sldId id="378" r:id="rId22"/>
    <p:sldId id="379" r:id="rId23"/>
    <p:sldId id="380" r:id="rId24"/>
    <p:sldId id="279" r:id="rId25"/>
    <p:sldId id="364" r:id="rId26"/>
    <p:sldId id="276" r:id="rId27"/>
    <p:sldId id="361" r:id="rId28"/>
    <p:sldId id="363" r:id="rId29"/>
    <p:sldId id="365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D49"/>
    <a:srgbClr val="FFD1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C06F9-DFC0-CD25-05E9-D2059BB80C21}" v="124" dt="2021-06-09T12:20:45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41" autoAdjust="0"/>
  </p:normalViewPr>
  <p:slideViewPr>
    <p:cSldViewPr snapToGrid="0" snapToObjects="1" showGuides="1">
      <p:cViewPr varScale="1">
        <p:scale>
          <a:sx n="35" d="100"/>
          <a:sy n="35" d="100"/>
        </p:scale>
        <p:origin x="40" y="7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229A8-1A70-8B40-B51B-B59CAA67F13A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3D5E0-ABDC-F14B-A2D2-FF8F76D7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9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4440-0A45-A04F-8FC8-81E053DBBB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B625D-28DB-4740-BF36-0DE1FC37BE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53B2A-4FD2-CD45-B555-304C72B800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D0654E-17F9-0146-8EE6-CAE17D123B22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EF323-F383-5748-9BF8-D74A63FA89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59907-24CC-7944-87B8-07BAFC79F0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FE2E54-8328-A74C-952C-671C69C022F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7972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770F-F7B2-254E-BDA6-A87D785F9F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3457C-C295-9A47-8FED-32D07C960D8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ACA8-0639-EF49-BC6C-7216F9D281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5555C3-ABB8-E747-BC0C-C4170786D56D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DF451-2C58-8441-9E6A-A62736A3C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C0E0B-4AF4-D745-AA58-57FD5C7C5F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FA0F5A-2E99-4842-BC07-D5B1180CC01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8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990EF-F41A-6843-B961-E6535AE6E2F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EAD94-58B8-454D-850F-FF0F4B97780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70249-690B-0C42-947B-E88645583F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8B74C-D32C-5E42-8D02-F1A1643D9DB0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F2054-DBF5-FE41-AC95-455B277367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8EB8B-7755-5640-954B-293A68EC0C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3781FC-2EEC-174D-9759-0D40E047FFA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24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0E5A-1D0F-D14E-BC24-9CF07DDE0B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27539-8C80-8D4A-887C-F39AA850816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03D24-DC74-5E4F-8396-C07A1EDA342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9268DC-DC0A-5743-9BF7-1626208B6588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11217-4852-2F46-A5AB-74A87472F20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0A450-4A22-904C-9CBE-3EB33665F3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5E0948-2E05-5F4A-858F-FC2F01C11F0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9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BE35-FB47-4144-80FE-76FB270233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6D031-F64B-234C-ABC7-FEF1133249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CF70C-A53D-F047-AED6-4A753C6A15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FBF727-70E3-4A49-9A7D-5FCA4E82CBDC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CC52C-E334-6F40-A17A-00B7F0DB8C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D419-C881-6C46-A559-5A2C1F066F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940D65-BBAF-5546-939B-CFCFA467A4A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17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E353-D23B-6F46-82C2-5A87856475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06DEB-9265-E04C-849B-A39BC01AC1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AF377-2D81-6A40-A489-F9D16FF7694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EBD58F-E037-9D47-A63B-2CC5B52321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8C77A-67A2-BA40-92F2-AC6C72FEC6D1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0B76132-0E61-484D-A80B-C32849F1A5C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8D77A1-F812-F248-953F-80BFCEBE2C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27A2FF-7CB8-294A-B9C8-E48486D300E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36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BBF-CE9B-0D42-870F-F09936F579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A57D3-8C4E-224F-BC74-B087D8A154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E6CC8-46E0-7F42-A527-7138BEE556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B839A-BFDB-2744-8650-AF795EF851D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80E17-478D-6B49-A2CB-04678D486BE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2C7E263-1EEA-CB4C-8DFB-4198842811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04CBDD-2D05-8A47-B96D-BE9562D33BE8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36A85C6-182F-B746-B327-931F490BFF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DFEF7C2-D039-9C4F-86F5-797AFAAF77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627FC7-DEEA-9B43-9AB0-73D540A0EF4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57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D5CA-48BB-CD47-9087-F87E2FC1F5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5B21801-707D-194E-9BA7-089B9D6EA5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626385-A923-9B49-A161-761387D67114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45280A1-9EA0-9242-BDA4-B93AE0F319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2137E5-A9D1-E64A-8692-795C3DEFAF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3893D2-3CAC-1643-BAF3-B40CC48E821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0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C2D27E0-3656-1D4D-A201-4910949BE3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9C9466-BB29-E24E-9337-CD0FE76F1849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CE9DA2-7B06-F646-B3CD-F7B03C5781B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F23565-227A-CF40-B70A-CCD4D3BE62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2358D-AB32-8340-8702-A2D7808AC34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34771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8378-8865-674E-8438-FE9AD28F7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10E3-B961-E143-9A6D-7F75C11F37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1A389-E510-A74A-ACEF-67F5808F6B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8BAB7CB-3EDC-6141-9208-6DA7E37343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E83790-E8F6-D040-8284-15F7E8CAE283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04710B-1BF5-2F46-BDAB-EF396178C2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4B244A-70DB-CB46-8592-BC16FD59F4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B02A00-D7D6-5D45-8FD8-FAA61356723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662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007F-EF6B-844B-B6FF-E7B84F6E6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80B77-CDB1-4948-B716-1E437015CB7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CA399-AD46-0948-8491-072101E9DD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968F486-6FF3-A947-B900-9748D84F585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F6C9A-36C2-944D-8117-9E3C4F5D61AD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632F95-612D-9F4B-9049-579D40B160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EED54E-103E-9841-B300-65ED0B0E48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BA9A9-43DE-AC4F-89FE-B01D550D4FB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7492F-1F66-0240-89B7-1213EFFC7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D87AA-6640-A545-9A78-564B1AEFB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5EC9F-FAFF-BE49-97E4-09A4369BE9B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5A8942A-58CE-E249-B764-8730409DCA2E}" type="datetime1">
              <a:rPr lang="en-GB"/>
              <a:pPr lvl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7D132-D64D-2E4D-8DF5-9F287CB5FB1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BBA1E-171A-5B4D-897F-022669BED86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A0D71E1-0007-1942-8375-67A0CADABE85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739BBE1-06BE-734F-9BC4-ECF79B9F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7" y="338104"/>
            <a:ext cx="2113595" cy="85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523E70-5400-4AED-855D-0071B30AD7A9}"/>
              </a:ext>
            </a:extLst>
          </p:cNvPr>
          <p:cNvSpPr txBox="1"/>
          <p:nvPr/>
        </p:nvSpPr>
        <p:spPr>
          <a:xfrm>
            <a:off x="1294790" y="2356210"/>
            <a:ext cx="94195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chemeClr val="bg1"/>
                </a:solidFill>
                <a:latin typeface="Raleway" panose="020B0503030101060003" pitchFamily="34" charset="0"/>
              </a:rPr>
              <a:t>Feeding the Eight Billion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Raleway" panose="020B0503030101060003" pitchFamily="34" charset="0"/>
              </a:rPr>
              <a:t>Dr Marcus Travers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Raleway" panose="020B0503030101060003" pitchFamily="34" charset="0"/>
              </a:rPr>
              <a:t>Agri-Food Technology ARU-Peterborough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A921-17C6-4321-8032-7DA9233FAD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D100"/>
                </a:solidFill>
                <a:latin typeface="Raleway"/>
              </a:rPr>
              <a:t>In the Beginning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E4221-03BA-4B58-9CB1-E5C65578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9" y="1464707"/>
            <a:ext cx="3194451" cy="2323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81563-8C5B-46D0-B339-8BED88F9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863" y="1483935"/>
            <a:ext cx="3003686" cy="240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C8200-7E8C-4D1A-B5AA-AF4FE123A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64" y="1436966"/>
            <a:ext cx="3479491" cy="2605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88637-D720-412F-A165-37B236089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455" y="1436966"/>
            <a:ext cx="3927268" cy="2605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D2362-C107-4FBF-97FB-F53166CFC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9" y="3704499"/>
            <a:ext cx="4357275" cy="2910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E2B7E1-269B-403A-BF4C-92AFF9186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005" y="3704498"/>
            <a:ext cx="3134850" cy="2926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CCFCFC-B78F-40CA-81A1-E3D7B4FAD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1429" y="2805545"/>
            <a:ext cx="2819536" cy="3825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76C821-C21C-43A4-A17E-819B50B4D8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9770" y="2805545"/>
            <a:ext cx="3821373" cy="38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A921-17C6-4321-8032-7DA9233FAD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D100"/>
                </a:solidFill>
                <a:latin typeface="Raleway"/>
              </a:rPr>
              <a:t>The Power of Plants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1A8D0-AB23-4385-BC89-3DE8BDF9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18" y="1572878"/>
            <a:ext cx="3737160" cy="5053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5CB-DA42-4E8D-AA14-56BEF4B3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256" y="1579056"/>
            <a:ext cx="4112698" cy="5046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FD85D-3173-4042-8A66-BD5060F20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4" r="20644"/>
          <a:stretch/>
        </p:blipFill>
        <p:spPr>
          <a:xfrm>
            <a:off x="222856" y="1572878"/>
            <a:ext cx="328108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1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6E9909-7A17-B241-ACDC-1F826011E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27009" r="46618" b="25217"/>
          <a:stretch/>
        </p:blipFill>
        <p:spPr>
          <a:xfrm rot="5400000">
            <a:off x="5986669" y="652670"/>
            <a:ext cx="6858000" cy="55526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08A99B-0FDD-3944-83DB-68D7D42898FE}"/>
              </a:ext>
            </a:extLst>
          </p:cNvPr>
          <p:cNvSpPr/>
          <p:nvPr/>
        </p:nvSpPr>
        <p:spPr>
          <a:xfrm>
            <a:off x="5732060" y="0"/>
            <a:ext cx="382137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9000">
                <a:srgbClr val="061D48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D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2EB7246-26D9-D34F-AF07-7EEE31136D3C}"/>
              </a:ext>
            </a:extLst>
          </p:cNvPr>
          <p:cNvSpPr txBox="1"/>
          <p:nvPr/>
        </p:nvSpPr>
        <p:spPr>
          <a:xfrm>
            <a:off x="132559" y="3120018"/>
            <a:ext cx="6096000" cy="1077218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In 2011, FAO presented the estimate that around 1/3 of the world’s food was lost or wasted every year. </a:t>
            </a:r>
          </a:p>
          <a:p>
            <a:pPr>
              <a:lnSpc>
                <a:spcPct val="150000"/>
              </a:lnSpc>
              <a:spcAft>
                <a:spcPts val="1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EC92500E-10AC-0A43-B466-06B39D2A1170}"/>
              </a:ext>
            </a:extLst>
          </p:cNvPr>
          <p:cNvSpPr txBox="1"/>
          <p:nvPr/>
        </p:nvSpPr>
        <p:spPr>
          <a:xfrm>
            <a:off x="265119" y="459254"/>
            <a:ext cx="5830881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Can We Produce Enough Food?</a:t>
            </a:r>
          </a:p>
        </p:txBody>
      </p:sp>
    </p:spTree>
    <p:extLst>
      <p:ext uri="{BB962C8B-B14F-4D97-AF65-F5344CB8AC3E}">
        <p14:creationId xmlns:p14="http://schemas.microsoft.com/office/powerpoint/2010/main" val="321921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1013618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However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9D6BD-CE88-4467-A840-965BABAD5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756" y="633957"/>
            <a:ext cx="4695825" cy="5172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CA4251-50ED-4DA9-8BD3-0FB2368E5D8D}"/>
              </a:ext>
            </a:extLst>
          </p:cNvPr>
          <p:cNvSpPr txBox="1"/>
          <p:nvPr/>
        </p:nvSpPr>
        <p:spPr>
          <a:xfrm>
            <a:off x="2213898" y="5761780"/>
            <a:ext cx="4855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from Contribution of Working Group III to the Fifth Assessment Report of the Intergovernmental Panel on Climate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86AB1-842F-4606-AAAA-15ED9A2B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633957"/>
            <a:ext cx="5143500" cy="385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E105B6-88D1-4BD7-8C17-95458F5B1DD8}"/>
              </a:ext>
            </a:extLst>
          </p:cNvPr>
          <p:cNvSpPr txBox="1"/>
          <p:nvPr/>
        </p:nvSpPr>
        <p:spPr>
          <a:xfrm>
            <a:off x="7221838" y="4648659"/>
            <a:ext cx="4855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from The </a:t>
            </a:r>
            <a:r>
              <a:rPr lang="en-GB" dirty="0" err="1">
                <a:solidFill>
                  <a:schemeClr val="bg1"/>
                </a:solidFill>
              </a:rPr>
              <a:t>ImpEE</a:t>
            </a:r>
            <a:r>
              <a:rPr lang="en-GB" dirty="0">
                <a:solidFill>
                  <a:schemeClr val="bg1"/>
                </a:solidFill>
              </a:rPr>
              <a:t> Project, The Cambridge-MIT institute.</a:t>
            </a:r>
          </a:p>
        </p:txBody>
      </p:sp>
    </p:spTree>
    <p:extLst>
      <p:ext uri="{BB962C8B-B14F-4D97-AF65-F5344CB8AC3E}">
        <p14:creationId xmlns:p14="http://schemas.microsoft.com/office/powerpoint/2010/main" val="2960039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">
            <a:extLst>
              <a:ext uri="{FF2B5EF4-FFF2-40B4-BE49-F238E27FC236}">
                <a16:creationId xmlns:a16="http://schemas.microsoft.com/office/drawing/2014/main" id="{8E8BE6FF-C21C-2A46-8836-C7AFFC8F8236}"/>
              </a:ext>
            </a:extLst>
          </p:cNvPr>
          <p:cNvSpPr txBox="1"/>
          <p:nvPr/>
        </p:nvSpPr>
        <p:spPr>
          <a:xfrm>
            <a:off x="204504" y="1295464"/>
            <a:ext cx="11606179" cy="4610748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457200" lvl="0" indent="-457200"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chemeClr val="bg1"/>
                </a:solidFill>
                <a:latin typeface="Raleway"/>
              </a:rPr>
              <a:t>Inputs</a:t>
            </a:r>
          </a:p>
          <a:p>
            <a:pPr marL="457200" lvl="0" indent="-457200"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chemeClr val="bg1"/>
                </a:solidFill>
                <a:latin typeface="Raleway"/>
              </a:rPr>
              <a:t>Ploughing</a:t>
            </a:r>
          </a:p>
          <a:p>
            <a:pPr marL="457200" lvl="0" indent="-457200"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chemeClr val="bg1"/>
                </a:solidFill>
                <a:latin typeface="Raleway"/>
              </a:rPr>
              <a:t>Other farm activities</a:t>
            </a:r>
          </a:p>
          <a:p>
            <a:pPr marL="457200" lvl="0" indent="-457200"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chemeClr val="bg1"/>
                </a:solidFill>
                <a:latin typeface="Raleway"/>
              </a:rPr>
              <a:t>Animals</a:t>
            </a:r>
          </a:p>
          <a:p>
            <a:pPr lvl="0">
              <a:spcAft>
                <a:spcPts val="1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>
              <a:solidFill>
                <a:schemeClr val="bg1"/>
              </a:solidFill>
              <a:latin typeface="Raleway"/>
            </a:endParaRPr>
          </a:p>
          <a:p>
            <a:pPr lvl="0">
              <a:spcAft>
                <a:spcPts val="1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1013618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What Brings About The GHG Emissions?</a:t>
            </a:r>
          </a:p>
        </p:txBody>
      </p:sp>
    </p:spTree>
    <p:extLst>
      <p:ext uri="{BB962C8B-B14F-4D97-AF65-F5344CB8AC3E}">
        <p14:creationId xmlns:p14="http://schemas.microsoft.com/office/powerpoint/2010/main" val="75996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1013618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Min-Till, No-Till, Restorative and Vertical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DAB219-ED3C-41BA-81AA-B9124C4E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2548"/>
            <a:ext cx="114300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0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1013618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Min-Till, No-Till, Regenerative and Vertical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9A109-9C7F-44B7-BD60-3BF9590CA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77"/>
          <a:stretch/>
        </p:blipFill>
        <p:spPr>
          <a:xfrm>
            <a:off x="644446" y="1044029"/>
            <a:ext cx="11180001" cy="57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1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1013618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Min-Till, No-Till, Regenerative and Vertical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FB186-81C0-4DA5-A4BE-45AACD750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236" b="12236"/>
          <a:stretch/>
        </p:blipFill>
        <p:spPr>
          <a:xfrm>
            <a:off x="0" y="602983"/>
            <a:ext cx="12192000" cy="61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1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1013618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Min-Till, No-Till, Regenerative and Vertical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65226-EFF7-402D-8AAC-47ABF5C4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3" y="1157007"/>
            <a:ext cx="95250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1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1013618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Min-Till, No-Till, Regenerative and Vertical</a:t>
            </a:r>
          </a:p>
        </p:txBody>
      </p:sp>
      <p:pic>
        <p:nvPicPr>
          <p:cNvPr id="2" name="Aponic_1">
            <a:hlinkClick r:id="" action="ppaction://media"/>
            <a:extLst>
              <a:ext uri="{FF2B5EF4-FFF2-40B4-BE49-F238E27FC236}">
                <a16:creationId xmlns:a16="http://schemas.microsoft.com/office/drawing/2014/main" id="{2B48BCE2-5537-48E0-B506-4DCEF0FB3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523E70-5400-4AED-855D-0071B30AD7A9}"/>
              </a:ext>
            </a:extLst>
          </p:cNvPr>
          <p:cNvSpPr txBox="1"/>
          <p:nvPr/>
        </p:nvSpPr>
        <p:spPr>
          <a:xfrm>
            <a:off x="714103" y="1114725"/>
            <a:ext cx="109379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chemeClr val="bg1"/>
                </a:solidFill>
                <a:latin typeface="Raleway" panose="020B0503030101060003" pitchFamily="34" charset="0"/>
              </a:rPr>
              <a:t>How technology has changed and will change food production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6BA34-CF5F-40EE-991A-0C594C48523B}"/>
              </a:ext>
            </a:extLst>
          </p:cNvPr>
          <p:cNvSpPr txBox="1"/>
          <p:nvPr/>
        </p:nvSpPr>
        <p:spPr>
          <a:xfrm>
            <a:off x="1386231" y="3429000"/>
            <a:ext cx="94195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chemeClr val="bg1"/>
                </a:solidFill>
                <a:latin typeface="Raleway" panose="020B0503030101060003" pitchFamily="34" charset="0"/>
              </a:rPr>
              <a:t>How can we feed the planet while protecting ecosystems and reducing carbon emissions</a:t>
            </a:r>
          </a:p>
        </p:txBody>
      </p:sp>
    </p:spTree>
    <p:extLst>
      <p:ext uri="{BB962C8B-B14F-4D97-AF65-F5344CB8AC3E}">
        <p14:creationId xmlns:p14="http://schemas.microsoft.com/office/powerpoint/2010/main" val="318916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1013618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Take Land Out Of Production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ABF52-DDB4-4403-AFA8-028E197C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12" y="1138518"/>
            <a:ext cx="7625976" cy="57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39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1013618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Agri-Food Technology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FEBBE-AC64-45E3-AAFE-771E6C94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3259"/>
            <a:ext cx="4714284" cy="3144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560516-E48B-4CF1-BF7F-8E3D7019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786" y="1253564"/>
            <a:ext cx="7095214" cy="3394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114A8-DF69-4125-A9A4-86448C875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3565"/>
            <a:ext cx="6484203" cy="261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313F3-1A9D-4C98-BE3A-E66F29BCC7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129"/>
          <a:stretch/>
        </p:blipFill>
        <p:spPr>
          <a:xfrm>
            <a:off x="8578133" y="4463332"/>
            <a:ext cx="3633746" cy="2394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3522B-1C89-4591-8C21-531D3DDEC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980" y="3864334"/>
            <a:ext cx="4421413" cy="29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92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744426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Productivity Maps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1F14D-D3A0-428F-8759-3795EE1F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19" y="1086017"/>
            <a:ext cx="8059140" cy="56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0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791876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Environmental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CD5EC-CFB0-4812-B915-657907E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038" y="1204912"/>
            <a:ext cx="4927843" cy="3287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73B93-4BA8-4B58-8C3E-88DE57E1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01" y="2851858"/>
            <a:ext cx="5087079" cy="3815309"/>
          </a:xfrm>
          <a:prstGeom prst="rect">
            <a:avLst/>
          </a:prstGeom>
        </p:spPr>
      </p:pic>
      <p:pic>
        <p:nvPicPr>
          <p:cNvPr id="1026" name="Picture 2" descr="Home Page - FCG Agric">
            <a:extLst>
              <a:ext uri="{FF2B5EF4-FFF2-40B4-BE49-F238E27FC236}">
                <a16:creationId xmlns:a16="http://schemas.microsoft.com/office/drawing/2014/main" id="{FB2241AB-BBBE-467E-BE11-2F702AF6B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81" y="4019542"/>
            <a:ext cx="2647626" cy="26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1D422-BA73-42C1-87E2-62CDB7C7D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108" y="4439645"/>
            <a:ext cx="3829774" cy="2227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372B6-68E8-486A-AFAB-EB33DAF0F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00" y="1204912"/>
            <a:ext cx="3326907" cy="174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7123C1-A2F0-4A35-AC4A-F393E233D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775" y="1204911"/>
            <a:ext cx="3924263" cy="28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6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791876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Environmental Management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909F18-C739-4197-9814-9B30D0EE9C28}"/>
              </a:ext>
            </a:extLst>
          </p:cNvPr>
          <p:cNvSpPr/>
          <p:nvPr/>
        </p:nvSpPr>
        <p:spPr>
          <a:xfrm>
            <a:off x="700266" y="3906246"/>
            <a:ext cx="3339296" cy="137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F86318-CF04-447D-A7C6-01E36B0E4048}"/>
              </a:ext>
            </a:extLst>
          </p:cNvPr>
          <p:cNvSpPr/>
          <p:nvPr/>
        </p:nvSpPr>
        <p:spPr>
          <a:xfrm>
            <a:off x="2471194" y="2325178"/>
            <a:ext cx="1527858" cy="1442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75B66-AE81-443A-9F30-57E1856B673E}"/>
              </a:ext>
            </a:extLst>
          </p:cNvPr>
          <p:cNvSpPr txBox="1"/>
          <p:nvPr/>
        </p:nvSpPr>
        <p:spPr>
          <a:xfrm>
            <a:off x="1574156" y="5403601"/>
            <a:ext cx="151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Year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58B1F-CAE9-4ED9-86C6-792CFC60AED4}"/>
              </a:ext>
            </a:extLst>
          </p:cNvPr>
          <p:cNvSpPr txBox="1"/>
          <p:nvPr/>
        </p:nvSpPr>
        <p:spPr>
          <a:xfrm>
            <a:off x="999762" y="1711833"/>
            <a:ext cx="114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Tri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20201-D018-4692-B3AC-629249609FB4}"/>
              </a:ext>
            </a:extLst>
          </p:cNvPr>
          <p:cNvSpPr txBox="1"/>
          <p:nvPr/>
        </p:nvSpPr>
        <p:spPr>
          <a:xfrm>
            <a:off x="2718602" y="1708506"/>
            <a:ext cx="114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Tri 2</a:t>
            </a: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1C149ADB-19B3-46B1-8FE7-331CE21B41B4}"/>
              </a:ext>
            </a:extLst>
          </p:cNvPr>
          <p:cNvSpPr/>
          <p:nvPr/>
        </p:nvSpPr>
        <p:spPr>
          <a:xfrm>
            <a:off x="4823748" y="2307360"/>
            <a:ext cx="1464198" cy="653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CFDC2EE1-3D4F-4D39-BECB-7E75873A2E04}"/>
              </a:ext>
            </a:extLst>
          </p:cNvPr>
          <p:cNvSpPr/>
          <p:nvPr/>
        </p:nvSpPr>
        <p:spPr>
          <a:xfrm>
            <a:off x="4823748" y="3133312"/>
            <a:ext cx="1464198" cy="653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5DDD44-687C-499A-AA40-E1DB2FAF3CF6}"/>
              </a:ext>
            </a:extLst>
          </p:cNvPr>
          <p:cNvSpPr txBox="1"/>
          <p:nvPr/>
        </p:nvSpPr>
        <p:spPr>
          <a:xfrm>
            <a:off x="5654232" y="5332689"/>
            <a:ext cx="151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Year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0182A-B073-4B59-807E-55502C0F6B3E}"/>
              </a:ext>
            </a:extLst>
          </p:cNvPr>
          <p:cNvSpPr txBox="1"/>
          <p:nvPr/>
        </p:nvSpPr>
        <p:spPr>
          <a:xfrm>
            <a:off x="5079838" y="1694015"/>
            <a:ext cx="114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Tri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47DD2-A49D-4F83-9689-27B03314431D}"/>
              </a:ext>
            </a:extLst>
          </p:cNvPr>
          <p:cNvSpPr txBox="1"/>
          <p:nvPr/>
        </p:nvSpPr>
        <p:spPr>
          <a:xfrm>
            <a:off x="6798678" y="1690688"/>
            <a:ext cx="114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Tri 2</a:t>
            </a:r>
          </a:p>
        </p:txBody>
      </p:sp>
      <p:sp>
        <p:nvSpPr>
          <p:cNvPr id="18" name="Rounded Rectangle 22">
            <a:extLst>
              <a:ext uri="{FF2B5EF4-FFF2-40B4-BE49-F238E27FC236}">
                <a16:creationId xmlns:a16="http://schemas.microsoft.com/office/drawing/2014/main" id="{3C1B513C-0A2E-4C0F-9594-C90CAA038A5D}"/>
              </a:ext>
            </a:extLst>
          </p:cNvPr>
          <p:cNvSpPr/>
          <p:nvPr/>
        </p:nvSpPr>
        <p:spPr>
          <a:xfrm>
            <a:off x="8730204" y="2359478"/>
            <a:ext cx="1464198" cy="653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23">
            <a:extLst>
              <a:ext uri="{FF2B5EF4-FFF2-40B4-BE49-F238E27FC236}">
                <a16:creationId xmlns:a16="http://schemas.microsoft.com/office/drawing/2014/main" id="{8FDE844C-7C96-422A-B1CB-08954DB567A7}"/>
              </a:ext>
            </a:extLst>
          </p:cNvPr>
          <p:cNvSpPr/>
          <p:nvPr/>
        </p:nvSpPr>
        <p:spPr>
          <a:xfrm>
            <a:off x="8665607" y="3121619"/>
            <a:ext cx="3292998" cy="653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C9854-0CA0-4875-9006-2DF24EB0DC01}"/>
              </a:ext>
            </a:extLst>
          </p:cNvPr>
          <p:cNvSpPr txBox="1"/>
          <p:nvPr/>
        </p:nvSpPr>
        <p:spPr>
          <a:xfrm>
            <a:off x="9560688" y="5332689"/>
            <a:ext cx="151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Year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19E6A-A1A1-4C75-BFC8-5416AA9CE477}"/>
              </a:ext>
            </a:extLst>
          </p:cNvPr>
          <p:cNvSpPr txBox="1"/>
          <p:nvPr/>
        </p:nvSpPr>
        <p:spPr>
          <a:xfrm>
            <a:off x="8986294" y="1746133"/>
            <a:ext cx="114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Tri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C0113-08D3-412E-88ED-CED7C40847EE}"/>
              </a:ext>
            </a:extLst>
          </p:cNvPr>
          <p:cNvSpPr txBox="1"/>
          <p:nvPr/>
        </p:nvSpPr>
        <p:spPr>
          <a:xfrm>
            <a:off x="10705134" y="1742806"/>
            <a:ext cx="114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Tri 2</a:t>
            </a: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27998589-0BC3-4A21-BBC4-78D6A16E2676}"/>
              </a:ext>
            </a:extLst>
          </p:cNvPr>
          <p:cNvSpPr/>
          <p:nvPr/>
        </p:nvSpPr>
        <p:spPr>
          <a:xfrm>
            <a:off x="6576224" y="2333001"/>
            <a:ext cx="1524605" cy="1434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31">
            <a:extLst>
              <a:ext uri="{FF2B5EF4-FFF2-40B4-BE49-F238E27FC236}">
                <a16:creationId xmlns:a16="http://schemas.microsoft.com/office/drawing/2014/main" id="{032E1322-8F01-4EF7-97E4-CC08D25F34F9}"/>
              </a:ext>
            </a:extLst>
          </p:cNvPr>
          <p:cNvSpPr/>
          <p:nvPr/>
        </p:nvSpPr>
        <p:spPr>
          <a:xfrm>
            <a:off x="10389724" y="2355498"/>
            <a:ext cx="1464198" cy="653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B43D1F91-8422-4D9B-970A-80FB6731EFBD}"/>
              </a:ext>
            </a:extLst>
          </p:cNvPr>
          <p:cNvSpPr/>
          <p:nvPr/>
        </p:nvSpPr>
        <p:spPr>
          <a:xfrm>
            <a:off x="4739832" y="3920733"/>
            <a:ext cx="3339296" cy="137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33">
            <a:extLst>
              <a:ext uri="{FF2B5EF4-FFF2-40B4-BE49-F238E27FC236}">
                <a16:creationId xmlns:a16="http://schemas.microsoft.com/office/drawing/2014/main" id="{B4302D12-9611-4D46-9725-EF71FA7C8D7E}"/>
              </a:ext>
            </a:extLst>
          </p:cNvPr>
          <p:cNvSpPr/>
          <p:nvPr/>
        </p:nvSpPr>
        <p:spPr>
          <a:xfrm>
            <a:off x="8642458" y="3906246"/>
            <a:ext cx="3339296" cy="1378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287CA8-754C-4154-8469-91F915FAF84D}"/>
              </a:ext>
            </a:extLst>
          </p:cNvPr>
          <p:cNvSpPr txBox="1"/>
          <p:nvPr/>
        </p:nvSpPr>
        <p:spPr>
          <a:xfrm>
            <a:off x="4859919" y="4358408"/>
            <a:ext cx="304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Environmental Impact Project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07989D-8F47-4FA3-8157-B2842B5F2B85}"/>
              </a:ext>
            </a:extLst>
          </p:cNvPr>
          <p:cNvSpPr txBox="1"/>
          <p:nvPr/>
        </p:nvSpPr>
        <p:spPr>
          <a:xfrm>
            <a:off x="682436" y="4362292"/>
            <a:ext cx="344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Environmental Challenge Project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2570BD-0D8F-465D-BE34-59B0F4258C8B}"/>
              </a:ext>
            </a:extLst>
          </p:cNvPr>
          <p:cNvSpPr txBox="1"/>
          <p:nvPr/>
        </p:nvSpPr>
        <p:spPr>
          <a:xfrm>
            <a:off x="8646288" y="4272242"/>
            <a:ext cx="3339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Environmental Management Project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CFEF3-2DF7-44C4-8C8F-0DBF09CF4315}"/>
              </a:ext>
            </a:extLst>
          </p:cNvPr>
          <p:cNvSpPr txBox="1"/>
          <p:nvPr/>
        </p:nvSpPr>
        <p:spPr>
          <a:xfrm>
            <a:off x="2547455" y="2600235"/>
            <a:ext cx="152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Environmental Monitoring &amp; Data 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C59799-4AAF-4B4D-BD16-A1B313EF3E8D}"/>
              </a:ext>
            </a:extLst>
          </p:cNvPr>
          <p:cNvSpPr txBox="1"/>
          <p:nvPr/>
        </p:nvSpPr>
        <p:spPr>
          <a:xfrm>
            <a:off x="4823748" y="2268290"/>
            <a:ext cx="1439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Remote Sensing &amp; Database Interrogation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D642C2-28AC-445A-B4EA-45EFA6B1E3A2}"/>
              </a:ext>
            </a:extLst>
          </p:cNvPr>
          <p:cNvSpPr txBox="1"/>
          <p:nvPr/>
        </p:nvSpPr>
        <p:spPr>
          <a:xfrm>
            <a:off x="4836225" y="3074368"/>
            <a:ext cx="1439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Ruskin Module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F8B4C7-E09A-4A37-AA68-FF73BC8C95ED}"/>
              </a:ext>
            </a:extLst>
          </p:cNvPr>
          <p:cNvSpPr txBox="1"/>
          <p:nvPr/>
        </p:nvSpPr>
        <p:spPr>
          <a:xfrm>
            <a:off x="6576225" y="2366193"/>
            <a:ext cx="14392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Data Management &amp; Geographical Information Systems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C6678-12FD-4F4C-B22E-AB09721B2CD1}"/>
              </a:ext>
            </a:extLst>
          </p:cNvPr>
          <p:cNvSpPr txBox="1"/>
          <p:nvPr/>
        </p:nvSpPr>
        <p:spPr>
          <a:xfrm>
            <a:off x="8742681" y="2318256"/>
            <a:ext cx="1439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Environmental Policy &amp; Legislation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199361-6729-471B-8928-50D0B909B1D9}"/>
              </a:ext>
            </a:extLst>
          </p:cNvPr>
          <p:cNvSpPr txBox="1"/>
          <p:nvPr/>
        </p:nvSpPr>
        <p:spPr>
          <a:xfrm>
            <a:off x="8888089" y="3328998"/>
            <a:ext cx="2877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Individual Project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E39095-5641-4CD3-B6C0-5F7DD5F614B2}"/>
              </a:ext>
            </a:extLst>
          </p:cNvPr>
          <p:cNvSpPr txBox="1"/>
          <p:nvPr/>
        </p:nvSpPr>
        <p:spPr>
          <a:xfrm>
            <a:off x="10377246" y="2355090"/>
            <a:ext cx="143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Stakeholder Engagement</a:t>
            </a:r>
          </a:p>
        </p:txBody>
      </p:sp>
      <p:sp>
        <p:nvSpPr>
          <p:cNvPr id="37" name="Rounded Rectangle 47">
            <a:extLst>
              <a:ext uri="{FF2B5EF4-FFF2-40B4-BE49-F238E27FC236}">
                <a16:creationId xmlns:a16="http://schemas.microsoft.com/office/drawing/2014/main" id="{ACDB8864-BF6D-4E20-958C-8E8420E1A2CC}"/>
              </a:ext>
            </a:extLst>
          </p:cNvPr>
          <p:cNvSpPr/>
          <p:nvPr/>
        </p:nvSpPr>
        <p:spPr>
          <a:xfrm>
            <a:off x="740416" y="2354422"/>
            <a:ext cx="1527858" cy="1442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7CBC54-2C73-4FF1-A6D2-A7FECBE9FD35}"/>
              </a:ext>
            </a:extLst>
          </p:cNvPr>
          <p:cNvSpPr txBox="1"/>
          <p:nvPr/>
        </p:nvSpPr>
        <p:spPr>
          <a:xfrm>
            <a:off x="812758" y="2611011"/>
            <a:ext cx="152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Environmental Sciences &amp; Sustainability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8BBCFC-F1F3-4086-9A2A-855263A8212A}"/>
              </a:ext>
            </a:extLst>
          </p:cNvPr>
          <p:cNvCxnSpPr/>
          <p:nvPr/>
        </p:nvCxnSpPr>
        <p:spPr>
          <a:xfrm>
            <a:off x="8371643" y="1746133"/>
            <a:ext cx="0" cy="4353710"/>
          </a:xfrm>
          <a:prstGeom prst="line">
            <a:avLst/>
          </a:prstGeom>
          <a:ln w="412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01C46F5-EDB9-4CF9-BF80-B9BE6B8758AE}"/>
              </a:ext>
            </a:extLst>
          </p:cNvPr>
          <p:cNvSpPr txBox="1"/>
          <p:nvPr/>
        </p:nvSpPr>
        <p:spPr>
          <a:xfrm>
            <a:off x="7840567" y="1061867"/>
            <a:ext cx="1353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</a:rPr>
              <a:t>FdSc</a:t>
            </a:r>
            <a:endParaRPr lang="en-GB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22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">
            <a:extLst>
              <a:ext uri="{FF2B5EF4-FFF2-40B4-BE49-F238E27FC236}">
                <a16:creationId xmlns:a16="http://schemas.microsoft.com/office/drawing/2014/main" id="{8E8BE6FF-C21C-2A46-8836-C7AFFC8F8236}"/>
              </a:ext>
            </a:extLst>
          </p:cNvPr>
          <p:cNvSpPr txBox="1"/>
          <p:nvPr/>
        </p:nvSpPr>
        <p:spPr>
          <a:xfrm>
            <a:off x="265118" y="1503283"/>
            <a:ext cx="11455105" cy="4610748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chemeClr val="bg1"/>
                </a:solidFill>
                <a:latin typeface="Raleway"/>
              </a:rPr>
              <a:t>Post university opportunities and career paths.</a:t>
            </a:r>
            <a:endParaRPr lang="en-US"/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kern="0" dirty="0">
                <a:solidFill>
                  <a:prstClr val="white"/>
                </a:solidFill>
                <a:latin typeface="Raleway"/>
              </a:rPr>
              <a:t>Environmental Management, Environmental Compliance, Business Sustainability, Processing, Manufacture and Retail.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kern="0" dirty="0">
              <a:solidFill>
                <a:prstClr val="white"/>
              </a:solidFill>
              <a:latin typeface="Raleway"/>
            </a:endParaRP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kern="0" dirty="0">
              <a:solidFill>
                <a:prstClr val="white"/>
              </a:solidFill>
              <a:latin typeface="Raleway"/>
            </a:endParaRP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kern="0" dirty="0">
              <a:solidFill>
                <a:prstClr val="white"/>
              </a:solidFill>
              <a:latin typeface="Raleway"/>
            </a:endParaRP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kern="0" dirty="0">
              <a:solidFill>
                <a:prstClr val="white"/>
              </a:solidFill>
              <a:latin typeface="Raleway"/>
            </a:endParaRP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kern="0" dirty="0">
                <a:solidFill>
                  <a:prstClr val="white"/>
                </a:solidFill>
                <a:latin typeface="Raleway"/>
              </a:rPr>
              <a:t>Law Conversion and Management Consultancy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kern="0" dirty="0">
                <a:solidFill>
                  <a:prstClr val="white"/>
                </a:solidFill>
                <a:latin typeface="Raleway"/>
              </a:rPr>
              <a:t>MSc and PhD opportunities in Data Science, Environmental Science, Business Sustainability, and GIS.</a:t>
            </a:r>
          </a:p>
          <a:p>
            <a:pPr lvl="0">
              <a:spcAft>
                <a:spcPts val="1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791876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Environmental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E243F3-11A8-4B17-BA03-5582312C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62" y="3273388"/>
            <a:ext cx="2110534" cy="460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253CB-9987-45B8-9B35-87DEC2ECB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64" y="2987444"/>
            <a:ext cx="728670" cy="728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CA92F-22BD-4EBB-9E6B-8B269A3FF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446" y="2994974"/>
            <a:ext cx="1351351" cy="728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AC976-CFD2-4F3B-A79B-92E071DA6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711" y="2994974"/>
            <a:ext cx="2110534" cy="752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FBEAB-0B4F-41ED-BB74-880EF3C0A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1650" y="3008139"/>
            <a:ext cx="2180821" cy="755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A66B9-BE9F-4866-B8B6-E8076C041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8125" y="3002927"/>
            <a:ext cx="778037" cy="778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636C75-6799-4594-B3D5-763533A45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883" y="3894443"/>
            <a:ext cx="860310" cy="572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E5C84-598F-4C79-983A-86709E75C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4702" y="3877125"/>
            <a:ext cx="860309" cy="1000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794E6E-D0BC-4564-B700-83B383F1C7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811" y="3913040"/>
            <a:ext cx="1566586" cy="939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958326-7FD3-47F8-A7BC-F377775D1B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309" y="3913040"/>
            <a:ext cx="1680520" cy="9619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5D10DD-3DE0-4C50-92A3-B03F385A7F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8741" y="3913040"/>
            <a:ext cx="1846637" cy="961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29A06B-607F-4ECD-BA5F-D8F60232A8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8937" y="2994974"/>
            <a:ext cx="1372723" cy="768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2844C0-18B9-448D-A2AB-B0DBD6E75E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32290" y="3913040"/>
            <a:ext cx="1603190" cy="961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D72C52-122D-4113-AA64-486C38DFAC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6024" y="3913040"/>
            <a:ext cx="763848" cy="7638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05C65E-969D-4196-BB85-6984AADD26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8328" y="3913040"/>
            <a:ext cx="1844652" cy="9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21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">
            <a:extLst>
              <a:ext uri="{FF2B5EF4-FFF2-40B4-BE49-F238E27FC236}">
                <a16:creationId xmlns:a16="http://schemas.microsoft.com/office/drawing/2014/main" id="{8E8BE6FF-C21C-2A46-8836-C7AFFC8F8236}"/>
              </a:ext>
            </a:extLst>
          </p:cNvPr>
          <p:cNvSpPr txBox="1"/>
          <p:nvPr/>
        </p:nvSpPr>
        <p:spPr>
          <a:xfrm>
            <a:off x="265118" y="1503283"/>
            <a:ext cx="11532141" cy="4610748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1">
              <a:lnSpc>
                <a:spcPct val="150000"/>
              </a:lnSpc>
              <a:buFont typeface="Arial"/>
              <a:buChar char="•"/>
              <a:defRPr/>
            </a:pPr>
            <a:r>
              <a:rPr lang="en-GB" kern="0" dirty="0">
                <a:solidFill>
                  <a:schemeClr val="bg1"/>
                </a:solidFill>
                <a:ea typeface="+mn-lt"/>
                <a:cs typeface="+mn-lt"/>
              </a:rPr>
              <a:t>UCAS Tariff: 96 points </a:t>
            </a:r>
            <a:endParaRPr lang="en-US" kern="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lnSpc>
                <a:spcPct val="150000"/>
              </a:lnSpc>
              <a:buFont typeface="Arial"/>
              <a:buChar char="•"/>
              <a:defRPr/>
            </a:pPr>
            <a:r>
              <a:rPr lang="en-GB" kern="0" dirty="0">
                <a:solidFill>
                  <a:schemeClr val="bg1"/>
                </a:solidFill>
                <a:ea typeface="+mn-lt"/>
                <a:cs typeface="+mn-lt"/>
              </a:rPr>
              <a:t>96 Points including at least two subjects at GCE/VCE A Level or VCE double award equivalent plus GCSE in at least four subjects grade C/4 or above including English. A grade B/5 in Maths GCSE is required. </a:t>
            </a:r>
            <a:endParaRPr lang="en-GB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  <a:defRPr/>
            </a:pPr>
            <a:r>
              <a:rPr lang="en-GB" kern="0" dirty="0">
                <a:solidFill>
                  <a:schemeClr val="bg1"/>
                </a:solidFill>
                <a:ea typeface="+mn-lt"/>
                <a:cs typeface="+mn-lt"/>
              </a:rPr>
              <a:t>BTEC National Certificate/Diploma attracting at least 96 UCAS points. </a:t>
            </a:r>
            <a:endParaRPr lang="en-GB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  <a:defRPr/>
            </a:pPr>
            <a:r>
              <a:rPr lang="en-GB" kern="0" dirty="0">
                <a:solidFill>
                  <a:schemeClr val="bg1"/>
                </a:solidFill>
                <a:ea typeface="+mn-lt"/>
                <a:cs typeface="+mn-lt"/>
              </a:rPr>
              <a:t>Students who have successfully passed the Foundation Year Zero course at level 3 offered by ARU Peterborough and have taken the relevant optional module(s) in Engineering. </a:t>
            </a:r>
            <a:endParaRPr lang="en-GB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  <a:defRPr/>
            </a:pPr>
            <a:r>
              <a:rPr lang="en-GB" kern="0" dirty="0">
                <a:solidFill>
                  <a:schemeClr val="bg1"/>
                </a:solidFill>
                <a:ea typeface="+mn-lt"/>
                <a:cs typeface="+mn-lt"/>
              </a:rPr>
              <a:t>Application from mature students and those with qualifications other than GCE/VCE A Level are considered on their individual merits. 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  <a:defRPr/>
            </a:pPr>
            <a:r>
              <a:rPr lang="en-GB" kern="0" dirty="0">
                <a:solidFill>
                  <a:schemeClr val="bg1"/>
                </a:solidFill>
                <a:ea typeface="+mn-lt"/>
                <a:cs typeface="+mn-lt"/>
              </a:rPr>
              <a:t>Students without English as their first language will be required to be proficient to IELTS or TOEFL with a score of 6 minimum. </a:t>
            </a:r>
            <a:endParaRPr lang="en-GB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  <a:defRPr/>
            </a:pPr>
            <a:r>
              <a:rPr lang="en-GB" kern="0" dirty="0">
                <a:solidFill>
                  <a:schemeClr val="bg1"/>
                </a:solidFill>
                <a:ea typeface="+mn-lt"/>
                <a:cs typeface="+mn-lt"/>
              </a:rPr>
              <a:t>Advanced entry will be considered for students who have completed: HNC/D in Engineering with average merit grade or higher. </a:t>
            </a:r>
            <a:endParaRPr lang="en-GB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  <a:defRPr/>
            </a:pPr>
            <a:endParaRPr lang="en-GB" kern="0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GB" kern="0" dirty="0">
              <a:solidFill>
                <a:schemeClr val="bg1"/>
              </a:solidFill>
              <a:latin typeface="Raleway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b="1" kern="0" dirty="0">
              <a:solidFill>
                <a:schemeClr val="bg1"/>
              </a:solidFill>
              <a:latin typeface="Raleway"/>
            </a:endParaRP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kern="0" dirty="0">
              <a:solidFill>
                <a:schemeClr val="bg1"/>
              </a:solidFill>
              <a:latin typeface="Raleway"/>
            </a:endParaRP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kern="0" dirty="0">
              <a:solidFill>
                <a:schemeClr val="bg1"/>
              </a:solidFill>
              <a:latin typeface="Raleway"/>
            </a:endParaRP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>
              <a:solidFill>
                <a:schemeClr val="bg1"/>
              </a:solidFill>
              <a:latin typeface="Raleway"/>
            </a:endParaRPr>
          </a:p>
          <a:p>
            <a:pPr lvl="0">
              <a:spcAft>
                <a:spcPts val="1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3126E28C-9719-7F47-A7D1-50E0A44079B7}"/>
              </a:ext>
            </a:extLst>
          </p:cNvPr>
          <p:cNvSpPr txBox="1"/>
          <p:nvPr/>
        </p:nvSpPr>
        <p:spPr>
          <a:xfrm>
            <a:off x="265119" y="459254"/>
            <a:ext cx="744426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dirty="0">
                <a:solidFill>
                  <a:srgbClr val="FFD100"/>
                </a:solidFill>
                <a:latin typeface="Raleway"/>
              </a:rPr>
              <a:t>UCAS Tariff &amp; Entry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70037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DA98741-50D3-4C43-876A-07372E49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58" y="1041291"/>
            <a:ext cx="7198083" cy="291169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5967AA7-9CB1-454F-8D74-9724E2479F48}"/>
              </a:ext>
            </a:extLst>
          </p:cNvPr>
          <p:cNvSpPr txBox="1"/>
          <p:nvPr/>
        </p:nvSpPr>
        <p:spPr>
          <a:xfrm>
            <a:off x="335279" y="4442866"/>
            <a:ext cx="11521440" cy="1138773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0" u="none" strike="noStrike" kern="1200" cap="none" spc="0" baseline="0" dirty="0">
                <a:solidFill>
                  <a:srgbClr val="FFFFFF"/>
                </a:solidFill>
                <a:uFillTx/>
                <a:latin typeface="Raleway" pitchFamily="34"/>
              </a:rPr>
              <a:t>To find out more visit</a:t>
            </a:r>
            <a:br>
              <a:rPr lang="en-GB" sz="3600" dirty="0">
                <a:solidFill>
                  <a:srgbClr val="FFFFFF"/>
                </a:solidFill>
                <a:latin typeface="Raleway" pitchFamily="34"/>
              </a:rPr>
            </a:br>
            <a:r>
              <a:rPr lang="en-GB" sz="4000" b="1" i="0" u="none" strike="noStrike" kern="1200" cap="none" spc="0" baseline="0" dirty="0">
                <a:solidFill>
                  <a:srgbClr val="FFD100"/>
                </a:solidFill>
                <a:uFillTx/>
                <a:latin typeface="Raleway" pitchFamily="34"/>
              </a:rPr>
              <a:t>aru.ac.uk/Peterborough</a:t>
            </a:r>
            <a:endParaRPr lang="en-GB" sz="4000" b="1" dirty="0">
              <a:solidFill>
                <a:srgbClr val="FFD100"/>
              </a:solidFill>
              <a:latin typeface="Raleway" pitchFamily="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A921-17C6-4321-8032-7DA9233FAD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D100"/>
                </a:solidFill>
                <a:latin typeface="Raleway"/>
              </a:rPr>
              <a:t>In the Beginning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E4221-03BA-4B58-9CB1-E5C65578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7" y="1921907"/>
            <a:ext cx="5023606" cy="3654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81563-8C5B-46D0-B339-8BED88F9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153" y="1921907"/>
            <a:ext cx="4630396" cy="37117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A921-17C6-4321-8032-7DA9233FAD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D100"/>
                </a:solidFill>
                <a:latin typeface="Raleway"/>
              </a:rPr>
              <a:t>Land Management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3C9D7-DEF0-47C7-95CA-477E5958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141"/>
            <a:ext cx="7905750" cy="446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E4424-6EF9-4473-80DA-E0487E65E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2"/>
          <a:stretch/>
        </p:blipFill>
        <p:spPr>
          <a:xfrm>
            <a:off x="7508693" y="1352140"/>
            <a:ext cx="4683307" cy="446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7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A921-17C6-4321-8032-7DA9233FAD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D100"/>
                </a:solidFill>
                <a:latin typeface="Raleway"/>
              </a:rPr>
              <a:t>The Plough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E6601-333B-4B74-B791-5D3DF0A0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1" y="1464761"/>
            <a:ext cx="5109300" cy="3295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6522C-DE5D-4C55-8EE7-6729790AC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5" b="19901"/>
          <a:stretch/>
        </p:blipFill>
        <p:spPr>
          <a:xfrm>
            <a:off x="7438620" y="1464761"/>
            <a:ext cx="4564539" cy="3295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DA754-142E-4848-A705-174AB2403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77" t="27908" r="25123"/>
          <a:stretch/>
        </p:blipFill>
        <p:spPr>
          <a:xfrm>
            <a:off x="4589930" y="4157230"/>
            <a:ext cx="3730821" cy="24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7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A921-17C6-4321-8032-7DA9233FAD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D100"/>
                </a:solidFill>
                <a:latin typeface="Raleway"/>
              </a:rPr>
              <a:t>Continuing Changes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D57BBA-EFF6-4A16-AAAD-FE9C3E88A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9" r="25592" b="34970"/>
          <a:stretch/>
        </p:blipFill>
        <p:spPr>
          <a:xfrm>
            <a:off x="0" y="1515036"/>
            <a:ext cx="12224084" cy="45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4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A921-17C6-4321-8032-7DA9233FAD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D100"/>
                </a:solidFill>
                <a:latin typeface="Raleway"/>
              </a:rPr>
              <a:t>The Plough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478F-C10D-42A1-B3FF-54981439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88" y="4092388"/>
            <a:ext cx="6484203" cy="2610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E90BD8-6A90-4436-991E-6908F414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9" y="1461179"/>
            <a:ext cx="4082863" cy="2512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51942E-4B1C-449A-813B-5C5AF51C8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25" b="12983"/>
          <a:stretch/>
        </p:blipFill>
        <p:spPr>
          <a:xfrm>
            <a:off x="280309" y="4092388"/>
            <a:ext cx="4772025" cy="26107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B6F7C0-C01E-4217-B45B-1E3EE12E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32" y="1461178"/>
            <a:ext cx="2791701" cy="2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B72B21-C6B2-4A09-9F4A-EA7740A5E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193" y="1509347"/>
            <a:ext cx="3792498" cy="25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6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A921-17C6-4321-8032-7DA9233FAD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D100"/>
                </a:solidFill>
                <a:latin typeface="Raleway"/>
              </a:rPr>
              <a:t>The Plough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21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A921-17C6-4321-8032-7DA9233FAD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D100"/>
                </a:solidFill>
                <a:latin typeface="Raleway"/>
              </a:rPr>
              <a:t>Continuing Changes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A7AE1A-515D-4198-8A2A-1BF425EA5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6" b="2731"/>
          <a:stretch/>
        </p:blipFill>
        <p:spPr>
          <a:xfrm>
            <a:off x="0" y="1586753"/>
            <a:ext cx="12192000" cy="52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55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EBAEFE6548BC4F996FBDB16FE6E79D" ma:contentTypeVersion="5" ma:contentTypeDescription="Create a new document." ma:contentTypeScope="" ma:versionID="08f821b7c43e0d85c60f82b246d11916">
  <xsd:schema xmlns:xsd="http://www.w3.org/2001/XMLSchema" xmlns:xs="http://www.w3.org/2001/XMLSchema" xmlns:p="http://schemas.microsoft.com/office/2006/metadata/properties" xmlns:ns2="a4c410a8-10b5-4956-bd82-6f65dece4ab0" targetNamespace="http://schemas.microsoft.com/office/2006/metadata/properties" ma:root="true" ma:fieldsID="753142543d720c13953e55cde06a145c" ns2:_="">
    <xsd:import namespace="a4c410a8-10b5-4956-bd82-6f65dece4a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410a8-10b5-4956-bd82-6f65dece4a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RFC 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C4CC92-972B-45AE-A0FD-980D9697FA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E125BB-C2E1-4A19-A535-5366AE2621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AFA41B-4D3B-4190-A21C-D38A167B51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c410a8-10b5-4956-bd82-6f65dece4a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aru%20peterborough%20general%20%5bAutosaved%5d</Template>
  <TotalTime>8917</TotalTime>
  <Words>455</Words>
  <Application>Microsoft Office PowerPoint</Application>
  <PresentationFormat>Widescreen</PresentationFormat>
  <Paragraphs>78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Raleway</vt:lpstr>
      <vt:lpstr>Office Theme</vt:lpstr>
      <vt:lpstr>PowerPoint Presentation</vt:lpstr>
      <vt:lpstr>PowerPoint Presentation</vt:lpstr>
      <vt:lpstr>In the Beginning</vt:lpstr>
      <vt:lpstr>Land Management</vt:lpstr>
      <vt:lpstr>The Plough</vt:lpstr>
      <vt:lpstr>Continuing Changes</vt:lpstr>
      <vt:lpstr>The Plough</vt:lpstr>
      <vt:lpstr>The Plough</vt:lpstr>
      <vt:lpstr>Continuing Changes</vt:lpstr>
      <vt:lpstr>In the Beginning</vt:lpstr>
      <vt:lpstr>The Power of Plants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Ruby Ballaam</dc:creator>
  <cp:lastModifiedBy>Marcus Travers</cp:lastModifiedBy>
  <cp:revision>112</cp:revision>
  <dcterms:created xsi:type="dcterms:W3CDTF">2021-04-06T10:30:47Z</dcterms:created>
  <dcterms:modified xsi:type="dcterms:W3CDTF">2021-09-07T20:08:30Z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0x010100E2EBAEFE6548BC4F996FBDB16FE6E79D</vt:lpwstr>
  </property>
</Properties>
</file>